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4" d="100"/>
          <a:sy n="84" d="100"/>
        </p:scale>
        <p:origin x="9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30F0C-9EEF-4A8D-9A83-2CD6C25E12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CDF252-1DFF-4A95-ABBC-C2B8C20E1F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A066F3-CB61-448A-A6FA-E10FCBDE288E}"/>
              </a:ext>
            </a:extLst>
          </p:cNvPr>
          <p:cNvSpPr>
            <a:spLocks noGrp="1"/>
          </p:cNvSpPr>
          <p:nvPr>
            <p:ph type="dt" sz="half" idx="10"/>
          </p:nvPr>
        </p:nvSpPr>
        <p:spPr/>
        <p:txBody>
          <a:bodyPr/>
          <a:lstStyle/>
          <a:p>
            <a:fld id="{B68134DB-EEF3-4CB8-AE8B-4F4758BE89AC}" type="datetimeFigureOut">
              <a:rPr lang="en-US" smtClean="0"/>
              <a:t>4/29/2021</a:t>
            </a:fld>
            <a:endParaRPr lang="en-US"/>
          </a:p>
        </p:txBody>
      </p:sp>
      <p:sp>
        <p:nvSpPr>
          <p:cNvPr id="5" name="Footer Placeholder 4">
            <a:extLst>
              <a:ext uri="{FF2B5EF4-FFF2-40B4-BE49-F238E27FC236}">
                <a16:creationId xmlns:a16="http://schemas.microsoft.com/office/drawing/2014/main" id="{9D38425C-8092-4A54-A9B3-81263D80EA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592989-8963-4E76-818A-DA6CDE6AA4CA}"/>
              </a:ext>
            </a:extLst>
          </p:cNvPr>
          <p:cNvSpPr>
            <a:spLocks noGrp="1"/>
          </p:cNvSpPr>
          <p:nvPr>
            <p:ph type="sldNum" sz="quarter" idx="12"/>
          </p:nvPr>
        </p:nvSpPr>
        <p:spPr/>
        <p:txBody>
          <a:bodyPr/>
          <a:lstStyle/>
          <a:p>
            <a:fld id="{7D50F624-509E-41D6-B14F-5EEC62B37FC1}" type="slidenum">
              <a:rPr lang="en-US" smtClean="0"/>
              <a:t>‹#›</a:t>
            </a:fld>
            <a:endParaRPr lang="en-US"/>
          </a:p>
        </p:txBody>
      </p:sp>
    </p:spTree>
    <p:extLst>
      <p:ext uri="{BB962C8B-B14F-4D97-AF65-F5344CB8AC3E}">
        <p14:creationId xmlns:p14="http://schemas.microsoft.com/office/powerpoint/2010/main" val="71018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3F9EF-5D81-4F5E-935B-703EAD6F93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01B630-4D9D-4328-89D4-BD857F6404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ACB83D-6260-4744-9CFB-2C1184FCC7F6}"/>
              </a:ext>
            </a:extLst>
          </p:cNvPr>
          <p:cNvSpPr>
            <a:spLocks noGrp="1"/>
          </p:cNvSpPr>
          <p:nvPr>
            <p:ph type="dt" sz="half" idx="10"/>
          </p:nvPr>
        </p:nvSpPr>
        <p:spPr/>
        <p:txBody>
          <a:bodyPr/>
          <a:lstStyle/>
          <a:p>
            <a:fld id="{B68134DB-EEF3-4CB8-AE8B-4F4758BE89AC}" type="datetimeFigureOut">
              <a:rPr lang="en-US" smtClean="0"/>
              <a:t>4/29/2021</a:t>
            </a:fld>
            <a:endParaRPr lang="en-US"/>
          </a:p>
        </p:txBody>
      </p:sp>
      <p:sp>
        <p:nvSpPr>
          <p:cNvPr id="5" name="Footer Placeholder 4">
            <a:extLst>
              <a:ext uri="{FF2B5EF4-FFF2-40B4-BE49-F238E27FC236}">
                <a16:creationId xmlns:a16="http://schemas.microsoft.com/office/drawing/2014/main" id="{418C3325-8076-4613-917F-8AB313AE42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36D139-5093-45FC-A563-3C98DB543911}"/>
              </a:ext>
            </a:extLst>
          </p:cNvPr>
          <p:cNvSpPr>
            <a:spLocks noGrp="1"/>
          </p:cNvSpPr>
          <p:nvPr>
            <p:ph type="sldNum" sz="quarter" idx="12"/>
          </p:nvPr>
        </p:nvSpPr>
        <p:spPr/>
        <p:txBody>
          <a:bodyPr/>
          <a:lstStyle/>
          <a:p>
            <a:fld id="{7D50F624-509E-41D6-B14F-5EEC62B37FC1}" type="slidenum">
              <a:rPr lang="en-US" smtClean="0"/>
              <a:t>‹#›</a:t>
            </a:fld>
            <a:endParaRPr lang="en-US"/>
          </a:p>
        </p:txBody>
      </p:sp>
    </p:spTree>
    <p:extLst>
      <p:ext uri="{BB962C8B-B14F-4D97-AF65-F5344CB8AC3E}">
        <p14:creationId xmlns:p14="http://schemas.microsoft.com/office/powerpoint/2010/main" val="301143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B720E5-9106-4C7D-84CB-D06CD6F104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B972C9-BB30-49B8-B62F-8EB7E5EDFA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CE32BC-A280-40FA-802F-3B46C257359E}"/>
              </a:ext>
            </a:extLst>
          </p:cNvPr>
          <p:cNvSpPr>
            <a:spLocks noGrp="1"/>
          </p:cNvSpPr>
          <p:nvPr>
            <p:ph type="dt" sz="half" idx="10"/>
          </p:nvPr>
        </p:nvSpPr>
        <p:spPr/>
        <p:txBody>
          <a:bodyPr/>
          <a:lstStyle/>
          <a:p>
            <a:fld id="{B68134DB-EEF3-4CB8-AE8B-4F4758BE89AC}" type="datetimeFigureOut">
              <a:rPr lang="en-US" smtClean="0"/>
              <a:t>4/29/2021</a:t>
            </a:fld>
            <a:endParaRPr lang="en-US"/>
          </a:p>
        </p:txBody>
      </p:sp>
      <p:sp>
        <p:nvSpPr>
          <p:cNvPr id="5" name="Footer Placeholder 4">
            <a:extLst>
              <a:ext uri="{FF2B5EF4-FFF2-40B4-BE49-F238E27FC236}">
                <a16:creationId xmlns:a16="http://schemas.microsoft.com/office/drawing/2014/main" id="{06CEC1BE-59B9-4141-9332-86BAC18DBE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497BD-FEAB-4C7D-87EA-BDDAC9AE5EEC}"/>
              </a:ext>
            </a:extLst>
          </p:cNvPr>
          <p:cNvSpPr>
            <a:spLocks noGrp="1"/>
          </p:cNvSpPr>
          <p:nvPr>
            <p:ph type="sldNum" sz="quarter" idx="12"/>
          </p:nvPr>
        </p:nvSpPr>
        <p:spPr/>
        <p:txBody>
          <a:bodyPr/>
          <a:lstStyle/>
          <a:p>
            <a:fld id="{7D50F624-509E-41D6-B14F-5EEC62B37FC1}" type="slidenum">
              <a:rPr lang="en-US" smtClean="0"/>
              <a:t>‹#›</a:t>
            </a:fld>
            <a:endParaRPr lang="en-US"/>
          </a:p>
        </p:txBody>
      </p:sp>
    </p:spTree>
    <p:extLst>
      <p:ext uri="{BB962C8B-B14F-4D97-AF65-F5344CB8AC3E}">
        <p14:creationId xmlns:p14="http://schemas.microsoft.com/office/powerpoint/2010/main" val="208958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F1A92-4172-4A13-BA30-7FE48913E9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4F76AC-97B2-46B0-9F24-678D7E03AB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1C4019-6AFF-47D9-9B1D-1FB4420C0C92}"/>
              </a:ext>
            </a:extLst>
          </p:cNvPr>
          <p:cNvSpPr>
            <a:spLocks noGrp="1"/>
          </p:cNvSpPr>
          <p:nvPr>
            <p:ph type="dt" sz="half" idx="10"/>
          </p:nvPr>
        </p:nvSpPr>
        <p:spPr/>
        <p:txBody>
          <a:bodyPr/>
          <a:lstStyle/>
          <a:p>
            <a:fld id="{B68134DB-EEF3-4CB8-AE8B-4F4758BE89AC}" type="datetimeFigureOut">
              <a:rPr lang="en-US" smtClean="0"/>
              <a:t>4/29/2021</a:t>
            </a:fld>
            <a:endParaRPr lang="en-US"/>
          </a:p>
        </p:txBody>
      </p:sp>
      <p:sp>
        <p:nvSpPr>
          <p:cNvPr id="5" name="Footer Placeholder 4">
            <a:extLst>
              <a:ext uri="{FF2B5EF4-FFF2-40B4-BE49-F238E27FC236}">
                <a16:creationId xmlns:a16="http://schemas.microsoft.com/office/drawing/2014/main" id="{B046E62D-DCF8-4D49-8B1D-F4D540CCA1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ED3C72-370A-4E79-97B4-365B0F2D79CA}"/>
              </a:ext>
            </a:extLst>
          </p:cNvPr>
          <p:cNvSpPr>
            <a:spLocks noGrp="1"/>
          </p:cNvSpPr>
          <p:nvPr>
            <p:ph type="sldNum" sz="quarter" idx="12"/>
          </p:nvPr>
        </p:nvSpPr>
        <p:spPr/>
        <p:txBody>
          <a:bodyPr/>
          <a:lstStyle/>
          <a:p>
            <a:fld id="{7D50F624-509E-41D6-B14F-5EEC62B37FC1}" type="slidenum">
              <a:rPr lang="en-US" smtClean="0"/>
              <a:t>‹#›</a:t>
            </a:fld>
            <a:endParaRPr lang="en-US"/>
          </a:p>
        </p:txBody>
      </p:sp>
    </p:spTree>
    <p:extLst>
      <p:ext uri="{BB962C8B-B14F-4D97-AF65-F5344CB8AC3E}">
        <p14:creationId xmlns:p14="http://schemas.microsoft.com/office/powerpoint/2010/main" val="293050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7769F-8BE0-432D-8471-7EF92CCED3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75205-FF61-4A31-A754-E0072997B8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3FD0E0-AE59-4CBD-8E70-9D420A6151FF}"/>
              </a:ext>
            </a:extLst>
          </p:cNvPr>
          <p:cNvSpPr>
            <a:spLocks noGrp="1"/>
          </p:cNvSpPr>
          <p:nvPr>
            <p:ph type="dt" sz="half" idx="10"/>
          </p:nvPr>
        </p:nvSpPr>
        <p:spPr/>
        <p:txBody>
          <a:bodyPr/>
          <a:lstStyle/>
          <a:p>
            <a:fld id="{B68134DB-EEF3-4CB8-AE8B-4F4758BE89AC}" type="datetimeFigureOut">
              <a:rPr lang="en-US" smtClean="0"/>
              <a:t>4/29/2021</a:t>
            </a:fld>
            <a:endParaRPr lang="en-US"/>
          </a:p>
        </p:txBody>
      </p:sp>
      <p:sp>
        <p:nvSpPr>
          <p:cNvPr id="5" name="Footer Placeholder 4">
            <a:extLst>
              <a:ext uri="{FF2B5EF4-FFF2-40B4-BE49-F238E27FC236}">
                <a16:creationId xmlns:a16="http://schemas.microsoft.com/office/drawing/2014/main" id="{450956FD-85F8-4E0B-979E-B36F707916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C19871-1179-4689-8F1F-47D905AE354D}"/>
              </a:ext>
            </a:extLst>
          </p:cNvPr>
          <p:cNvSpPr>
            <a:spLocks noGrp="1"/>
          </p:cNvSpPr>
          <p:nvPr>
            <p:ph type="sldNum" sz="quarter" idx="12"/>
          </p:nvPr>
        </p:nvSpPr>
        <p:spPr/>
        <p:txBody>
          <a:bodyPr/>
          <a:lstStyle/>
          <a:p>
            <a:fld id="{7D50F624-509E-41D6-B14F-5EEC62B37FC1}" type="slidenum">
              <a:rPr lang="en-US" smtClean="0"/>
              <a:t>‹#›</a:t>
            </a:fld>
            <a:endParaRPr lang="en-US"/>
          </a:p>
        </p:txBody>
      </p:sp>
    </p:spTree>
    <p:extLst>
      <p:ext uri="{BB962C8B-B14F-4D97-AF65-F5344CB8AC3E}">
        <p14:creationId xmlns:p14="http://schemas.microsoft.com/office/powerpoint/2010/main" val="36478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44CD7-F8EC-40FF-BA17-47E3FD0FD5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D0442A-F194-4738-A5C4-754A87CB0B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5D076B-B194-4C45-92FE-950011FF59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284F94-ACAD-4F70-8DB3-698600715A77}"/>
              </a:ext>
            </a:extLst>
          </p:cNvPr>
          <p:cNvSpPr>
            <a:spLocks noGrp="1"/>
          </p:cNvSpPr>
          <p:nvPr>
            <p:ph type="dt" sz="half" idx="10"/>
          </p:nvPr>
        </p:nvSpPr>
        <p:spPr/>
        <p:txBody>
          <a:bodyPr/>
          <a:lstStyle/>
          <a:p>
            <a:fld id="{B68134DB-EEF3-4CB8-AE8B-4F4758BE89AC}" type="datetimeFigureOut">
              <a:rPr lang="en-US" smtClean="0"/>
              <a:t>4/29/2021</a:t>
            </a:fld>
            <a:endParaRPr lang="en-US"/>
          </a:p>
        </p:txBody>
      </p:sp>
      <p:sp>
        <p:nvSpPr>
          <p:cNvPr id="6" name="Footer Placeholder 5">
            <a:extLst>
              <a:ext uri="{FF2B5EF4-FFF2-40B4-BE49-F238E27FC236}">
                <a16:creationId xmlns:a16="http://schemas.microsoft.com/office/drawing/2014/main" id="{ACF2C6A2-06AA-40CB-B424-D3AF0E49CA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AA3CC5-8892-4ADD-8E14-ED9CA8F14A31}"/>
              </a:ext>
            </a:extLst>
          </p:cNvPr>
          <p:cNvSpPr>
            <a:spLocks noGrp="1"/>
          </p:cNvSpPr>
          <p:nvPr>
            <p:ph type="sldNum" sz="quarter" idx="12"/>
          </p:nvPr>
        </p:nvSpPr>
        <p:spPr/>
        <p:txBody>
          <a:bodyPr/>
          <a:lstStyle/>
          <a:p>
            <a:fld id="{7D50F624-509E-41D6-B14F-5EEC62B37FC1}" type="slidenum">
              <a:rPr lang="en-US" smtClean="0"/>
              <a:t>‹#›</a:t>
            </a:fld>
            <a:endParaRPr lang="en-US"/>
          </a:p>
        </p:txBody>
      </p:sp>
    </p:spTree>
    <p:extLst>
      <p:ext uri="{BB962C8B-B14F-4D97-AF65-F5344CB8AC3E}">
        <p14:creationId xmlns:p14="http://schemas.microsoft.com/office/powerpoint/2010/main" val="4020092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DA79A-5A07-422B-ABCF-F31B1BED5A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E51015-141E-4705-8156-C00D90D6DB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A7371A-0220-4EC7-8409-77FD67D5AF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9F9118-D12D-4A63-8837-C98B2A6EE9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60705A-57F3-4FBC-8932-C3710E8EB0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7C8873-3E31-4AF1-8592-437BC54AA9F0}"/>
              </a:ext>
            </a:extLst>
          </p:cNvPr>
          <p:cNvSpPr>
            <a:spLocks noGrp="1"/>
          </p:cNvSpPr>
          <p:nvPr>
            <p:ph type="dt" sz="half" idx="10"/>
          </p:nvPr>
        </p:nvSpPr>
        <p:spPr/>
        <p:txBody>
          <a:bodyPr/>
          <a:lstStyle/>
          <a:p>
            <a:fld id="{B68134DB-EEF3-4CB8-AE8B-4F4758BE89AC}" type="datetimeFigureOut">
              <a:rPr lang="en-US" smtClean="0"/>
              <a:t>4/29/2021</a:t>
            </a:fld>
            <a:endParaRPr lang="en-US"/>
          </a:p>
        </p:txBody>
      </p:sp>
      <p:sp>
        <p:nvSpPr>
          <p:cNvPr id="8" name="Footer Placeholder 7">
            <a:extLst>
              <a:ext uri="{FF2B5EF4-FFF2-40B4-BE49-F238E27FC236}">
                <a16:creationId xmlns:a16="http://schemas.microsoft.com/office/drawing/2014/main" id="{08BD0496-7BE4-435B-883A-442A882A93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10CC7F-5D6F-42FA-8C89-0358DDC210E0}"/>
              </a:ext>
            </a:extLst>
          </p:cNvPr>
          <p:cNvSpPr>
            <a:spLocks noGrp="1"/>
          </p:cNvSpPr>
          <p:nvPr>
            <p:ph type="sldNum" sz="quarter" idx="12"/>
          </p:nvPr>
        </p:nvSpPr>
        <p:spPr/>
        <p:txBody>
          <a:bodyPr/>
          <a:lstStyle/>
          <a:p>
            <a:fld id="{7D50F624-509E-41D6-B14F-5EEC62B37FC1}" type="slidenum">
              <a:rPr lang="en-US" smtClean="0"/>
              <a:t>‹#›</a:t>
            </a:fld>
            <a:endParaRPr lang="en-US"/>
          </a:p>
        </p:txBody>
      </p:sp>
    </p:spTree>
    <p:extLst>
      <p:ext uri="{BB962C8B-B14F-4D97-AF65-F5344CB8AC3E}">
        <p14:creationId xmlns:p14="http://schemas.microsoft.com/office/powerpoint/2010/main" val="4239276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33144-B150-41A1-82B2-5FE3800A36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AE885E-1493-4832-91D1-75EAB799B48B}"/>
              </a:ext>
            </a:extLst>
          </p:cNvPr>
          <p:cNvSpPr>
            <a:spLocks noGrp="1"/>
          </p:cNvSpPr>
          <p:nvPr>
            <p:ph type="dt" sz="half" idx="10"/>
          </p:nvPr>
        </p:nvSpPr>
        <p:spPr/>
        <p:txBody>
          <a:bodyPr/>
          <a:lstStyle/>
          <a:p>
            <a:fld id="{B68134DB-EEF3-4CB8-AE8B-4F4758BE89AC}" type="datetimeFigureOut">
              <a:rPr lang="en-US" smtClean="0"/>
              <a:t>4/29/2021</a:t>
            </a:fld>
            <a:endParaRPr lang="en-US"/>
          </a:p>
        </p:txBody>
      </p:sp>
      <p:sp>
        <p:nvSpPr>
          <p:cNvPr id="4" name="Footer Placeholder 3">
            <a:extLst>
              <a:ext uri="{FF2B5EF4-FFF2-40B4-BE49-F238E27FC236}">
                <a16:creationId xmlns:a16="http://schemas.microsoft.com/office/drawing/2014/main" id="{3C47B4E7-DEEC-4E64-B18B-965BD127C8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E5D5AE-54A9-4BBE-9132-DA1EA7D2B368}"/>
              </a:ext>
            </a:extLst>
          </p:cNvPr>
          <p:cNvSpPr>
            <a:spLocks noGrp="1"/>
          </p:cNvSpPr>
          <p:nvPr>
            <p:ph type="sldNum" sz="quarter" idx="12"/>
          </p:nvPr>
        </p:nvSpPr>
        <p:spPr/>
        <p:txBody>
          <a:bodyPr/>
          <a:lstStyle/>
          <a:p>
            <a:fld id="{7D50F624-509E-41D6-B14F-5EEC62B37FC1}" type="slidenum">
              <a:rPr lang="en-US" smtClean="0"/>
              <a:t>‹#›</a:t>
            </a:fld>
            <a:endParaRPr lang="en-US"/>
          </a:p>
        </p:txBody>
      </p:sp>
    </p:spTree>
    <p:extLst>
      <p:ext uri="{BB962C8B-B14F-4D97-AF65-F5344CB8AC3E}">
        <p14:creationId xmlns:p14="http://schemas.microsoft.com/office/powerpoint/2010/main" val="4120403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0C8E27-503F-451B-BCDF-4F80D48CEC14}"/>
              </a:ext>
            </a:extLst>
          </p:cNvPr>
          <p:cNvSpPr>
            <a:spLocks noGrp="1"/>
          </p:cNvSpPr>
          <p:nvPr>
            <p:ph type="dt" sz="half" idx="10"/>
          </p:nvPr>
        </p:nvSpPr>
        <p:spPr/>
        <p:txBody>
          <a:bodyPr/>
          <a:lstStyle/>
          <a:p>
            <a:fld id="{B68134DB-EEF3-4CB8-AE8B-4F4758BE89AC}" type="datetimeFigureOut">
              <a:rPr lang="en-US" smtClean="0"/>
              <a:t>4/29/2021</a:t>
            </a:fld>
            <a:endParaRPr lang="en-US"/>
          </a:p>
        </p:txBody>
      </p:sp>
      <p:sp>
        <p:nvSpPr>
          <p:cNvPr id="3" name="Footer Placeholder 2">
            <a:extLst>
              <a:ext uri="{FF2B5EF4-FFF2-40B4-BE49-F238E27FC236}">
                <a16:creationId xmlns:a16="http://schemas.microsoft.com/office/drawing/2014/main" id="{FFD74375-A3AC-4722-B76D-0FB1577C17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F63091-79BA-4602-A056-1C96997E7C32}"/>
              </a:ext>
            </a:extLst>
          </p:cNvPr>
          <p:cNvSpPr>
            <a:spLocks noGrp="1"/>
          </p:cNvSpPr>
          <p:nvPr>
            <p:ph type="sldNum" sz="quarter" idx="12"/>
          </p:nvPr>
        </p:nvSpPr>
        <p:spPr/>
        <p:txBody>
          <a:bodyPr/>
          <a:lstStyle/>
          <a:p>
            <a:fld id="{7D50F624-509E-41D6-B14F-5EEC62B37FC1}" type="slidenum">
              <a:rPr lang="en-US" smtClean="0"/>
              <a:t>‹#›</a:t>
            </a:fld>
            <a:endParaRPr lang="en-US"/>
          </a:p>
        </p:txBody>
      </p:sp>
    </p:spTree>
    <p:extLst>
      <p:ext uri="{BB962C8B-B14F-4D97-AF65-F5344CB8AC3E}">
        <p14:creationId xmlns:p14="http://schemas.microsoft.com/office/powerpoint/2010/main" val="111695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AD206-A794-4C18-9B78-35D0E0DF63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44398E-0841-4BC5-A9D6-8E9DAEE829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73AACB-C868-435E-8F7F-D217E54DF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879A62-C918-4B85-97C3-50DB3DE89424}"/>
              </a:ext>
            </a:extLst>
          </p:cNvPr>
          <p:cNvSpPr>
            <a:spLocks noGrp="1"/>
          </p:cNvSpPr>
          <p:nvPr>
            <p:ph type="dt" sz="half" idx="10"/>
          </p:nvPr>
        </p:nvSpPr>
        <p:spPr/>
        <p:txBody>
          <a:bodyPr/>
          <a:lstStyle/>
          <a:p>
            <a:fld id="{B68134DB-EEF3-4CB8-AE8B-4F4758BE89AC}" type="datetimeFigureOut">
              <a:rPr lang="en-US" smtClean="0"/>
              <a:t>4/29/2021</a:t>
            </a:fld>
            <a:endParaRPr lang="en-US"/>
          </a:p>
        </p:txBody>
      </p:sp>
      <p:sp>
        <p:nvSpPr>
          <p:cNvPr id="6" name="Footer Placeholder 5">
            <a:extLst>
              <a:ext uri="{FF2B5EF4-FFF2-40B4-BE49-F238E27FC236}">
                <a16:creationId xmlns:a16="http://schemas.microsoft.com/office/drawing/2014/main" id="{E0D6B420-7860-4B47-BF2B-CB3373F9B0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D7F34C-D28B-4E35-9E0A-850455529201}"/>
              </a:ext>
            </a:extLst>
          </p:cNvPr>
          <p:cNvSpPr>
            <a:spLocks noGrp="1"/>
          </p:cNvSpPr>
          <p:nvPr>
            <p:ph type="sldNum" sz="quarter" idx="12"/>
          </p:nvPr>
        </p:nvSpPr>
        <p:spPr/>
        <p:txBody>
          <a:bodyPr/>
          <a:lstStyle/>
          <a:p>
            <a:fld id="{7D50F624-509E-41D6-B14F-5EEC62B37FC1}" type="slidenum">
              <a:rPr lang="en-US" smtClean="0"/>
              <a:t>‹#›</a:t>
            </a:fld>
            <a:endParaRPr lang="en-US"/>
          </a:p>
        </p:txBody>
      </p:sp>
    </p:spTree>
    <p:extLst>
      <p:ext uri="{BB962C8B-B14F-4D97-AF65-F5344CB8AC3E}">
        <p14:creationId xmlns:p14="http://schemas.microsoft.com/office/powerpoint/2010/main" val="2107199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C0829-CCE6-41C9-B081-A945CE2595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54AC7C-B06B-4F57-A301-6DA56D861C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187BA3-5A68-4B99-B7AC-D38A4A0B3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CD093C-0EFE-416A-852D-55FDDFEF96D1}"/>
              </a:ext>
            </a:extLst>
          </p:cNvPr>
          <p:cNvSpPr>
            <a:spLocks noGrp="1"/>
          </p:cNvSpPr>
          <p:nvPr>
            <p:ph type="dt" sz="half" idx="10"/>
          </p:nvPr>
        </p:nvSpPr>
        <p:spPr/>
        <p:txBody>
          <a:bodyPr/>
          <a:lstStyle/>
          <a:p>
            <a:fld id="{B68134DB-EEF3-4CB8-AE8B-4F4758BE89AC}" type="datetimeFigureOut">
              <a:rPr lang="en-US" smtClean="0"/>
              <a:t>4/29/2021</a:t>
            </a:fld>
            <a:endParaRPr lang="en-US"/>
          </a:p>
        </p:txBody>
      </p:sp>
      <p:sp>
        <p:nvSpPr>
          <p:cNvPr id="6" name="Footer Placeholder 5">
            <a:extLst>
              <a:ext uri="{FF2B5EF4-FFF2-40B4-BE49-F238E27FC236}">
                <a16:creationId xmlns:a16="http://schemas.microsoft.com/office/drawing/2014/main" id="{9C4B3E31-5B8E-458D-A6AC-B30997154F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78A59-3B47-4B19-AF54-FBC47C1DA40A}"/>
              </a:ext>
            </a:extLst>
          </p:cNvPr>
          <p:cNvSpPr>
            <a:spLocks noGrp="1"/>
          </p:cNvSpPr>
          <p:nvPr>
            <p:ph type="sldNum" sz="quarter" idx="12"/>
          </p:nvPr>
        </p:nvSpPr>
        <p:spPr/>
        <p:txBody>
          <a:bodyPr/>
          <a:lstStyle/>
          <a:p>
            <a:fld id="{7D50F624-509E-41D6-B14F-5EEC62B37FC1}" type="slidenum">
              <a:rPr lang="en-US" smtClean="0"/>
              <a:t>‹#›</a:t>
            </a:fld>
            <a:endParaRPr lang="en-US"/>
          </a:p>
        </p:txBody>
      </p:sp>
    </p:spTree>
    <p:extLst>
      <p:ext uri="{BB962C8B-B14F-4D97-AF65-F5344CB8AC3E}">
        <p14:creationId xmlns:p14="http://schemas.microsoft.com/office/powerpoint/2010/main" val="271349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B65ECD-F550-4F79-932A-BEEDD03709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80F4CD-7BAE-42F0-8FB9-806B07A920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2B26F7-BE7D-46C3-86D2-81E7272602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134DB-EEF3-4CB8-AE8B-4F4758BE89AC}" type="datetimeFigureOut">
              <a:rPr lang="en-US" smtClean="0"/>
              <a:t>4/29/2021</a:t>
            </a:fld>
            <a:endParaRPr lang="en-US"/>
          </a:p>
        </p:txBody>
      </p:sp>
      <p:sp>
        <p:nvSpPr>
          <p:cNvPr id="5" name="Footer Placeholder 4">
            <a:extLst>
              <a:ext uri="{FF2B5EF4-FFF2-40B4-BE49-F238E27FC236}">
                <a16:creationId xmlns:a16="http://schemas.microsoft.com/office/drawing/2014/main" id="{E94FAE5F-D53B-4CF4-B3F4-6BA53261C6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FB313D-65D5-4C9C-B6F6-279B2CA9CF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0F624-509E-41D6-B14F-5EEC62B37FC1}" type="slidenum">
              <a:rPr lang="en-US" smtClean="0"/>
              <a:t>‹#›</a:t>
            </a:fld>
            <a:endParaRPr lang="en-US"/>
          </a:p>
        </p:txBody>
      </p:sp>
    </p:spTree>
    <p:extLst>
      <p:ext uri="{BB962C8B-B14F-4D97-AF65-F5344CB8AC3E}">
        <p14:creationId xmlns:p14="http://schemas.microsoft.com/office/powerpoint/2010/main" val="2039786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merriam-webster.com/dictionary/prelude" TargetMode="External"/><Relationship Id="rId2" Type="http://schemas.openxmlformats.org/officeDocument/2006/relationships/hyperlink" Target="https://www.merriam-webster.com/dictionary/proposa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32DE1-1A0F-4EC7-9D81-A661742DDB2C}"/>
              </a:ext>
            </a:extLst>
          </p:cNvPr>
          <p:cNvSpPr>
            <a:spLocks noGrp="1"/>
          </p:cNvSpPr>
          <p:nvPr>
            <p:ph type="ctrTitle"/>
          </p:nvPr>
        </p:nvSpPr>
        <p:spPr/>
        <p:txBody>
          <a:bodyPr/>
          <a:lstStyle/>
          <a:p>
            <a:r>
              <a:rPr lang="en-US" dirty="0"/>
              <a:t>The Overture II</a:t>
            </a:r>
          </a:p>
        </p:txBody>
      </p:sp>
      <p:sp>
        <p:nvSpPr>
          <p:cNvPr id="3" name="Subtitle 2">
            <a:extLst>
              <a:ext uri="{FF2B5EF4-FFF2-40B4-BE49-F238E27FC236}">
                <a16:creationId xmlns:a16="http://schemas.microsoft.com/office/drawing/2014/main" id="{B196CF26-6F3F-486D-95FB-6860AE8F554B}"/>
              </a:ext>
            </a:extLst>
          </p:cNvPr>
          <p:cNvSpPr>
            <a:spLocks noGrp="1"/>
          </p:cNvSpPr>
          <p:nvPr>
            <p:ph type="subTitle" idx="1"/>
          </p:nvPr>
        </p:nvSpPr>
        <p:spPr/>
        <p:txBody>
          <a:bodyPr/>
          <a:lstStyle/>
          <a:p>
            <a:r>
              <a:rPr lang="en-US" dirty="0"/>
              <a:t>Later developments</a:t>
            </a:r>
          </a:p>
        </p:txBody>
      </p:sp>
    </p:spTree>
    <p:extLst>
      <p:ext uri="{BB962C8B-B14F-4D97-AF65-F5344CB8AC3E}">
        <p14:creationId xmlns:p14="http://schemas.microsoft.com/office/powerpoint/2010/main" val="193729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72C050-3D63-42ED-BBB7-0DDA0756B944}"/>
              </a:ext>
            </a:extLst>
          </p:cNvPr>
          <p:cNvSpPr>
            <a:spLocks noGrp="1"/>
          </p:cNvSpPr>
          <p:nvPr>
            <p:ph type="title"/>
          </p:nvPr>
        </p:nvSpPr>
        <p:spPr>
          <a:xfrm>
            <a:off x="836679" y="723898"/>
            <a:ext cx="6002110" cy="1495425"/>
          </a:xfrm>
        </p:spPr>
        <p:txBody>
          <a:bodyPr vert="horz" lIns="91440" tIns="45720" rIns="91440" bIns="45720" rtlCol="0" anchor="ctr">
            <a:normAutofit/>
          </a:bodyPr>
          <a:lstStyle/>
          <a:p>
            <a:pPr algn="ctr"/>
            <a:r>
              <a:rPr lang="en-US" sz="4000" dirty="0"/>
              <a:t>George Whitefield Chadwick</a:t>
            </a:r>
            <a:br>
              <a:rPr lang="en-US" sz="4000" dirty="0"/>
            </a:br>
            <a:r>
              <a:rPr lang="en-US" sz="4000" dirty="0"/>
              <a:t>(1854-1931)</a:t>
            </a:r>
          </a:p>
        </p:txBody>
      </p:sp>
      <p:sp>
        <p:nvSpPr>
          <p:cNvPr id="4" name="Text Placeholder 3">
            <a:extLst>
              <a:ext uri="{FF2B5EF4-FFF2-40B4-BE49-F238E27FC236}">
                <a16:creationId xmlns:a16="http://schemas.microsoft.com/office/drawing/2014/main" id="{15E7CFFA-CF29-44D0-BF0B-B7CB149F6F0F}"/>
              </a:ext>
            </a:extLst>
          </p:cNvPr>
          <p:cNvSpPr>
            <a:spLocks noGrp="1"/>
          </p:cNvSpPr>
          <p:nvPr>
            <p:ph type="body" sz="half" idx="2"/>
          </p:nvPr>
        </p:nvSpPr>
        <p:spPr>
          <a:xfrm>
            <a:off x="836680" y="2405067"/>
            <a:ext cx="6002110" cy="3729034"/>
          </a:xfrm>
        </p:spPr>
        <p:txBody>
          <a:bodyPr vert="horz" lIns="91440" tIns="45720" rIns="91440" bIns="45720" rtlCol="0">
            <a:normAutofit lnSpcReduction="10000"/>
          </a:bodyPr>
          <a:lstStyle/>
          <a:p>
            <a:pPr indent="-228600">
              <a:buFont typeface="Arial" panose="020B0604020202020204" pitchFamily="34" charset="0"/>
              <a:buChar char="•"/>
            </a:pPr>
            <a:r>
              <a:rPr lang="en-US" sz="2000" dirty="0"/>
              <a:t>Chadwick is usually associated with the Second New England School of composers.  The First New England School was comprised of musicians from the late colonial and early republican periods of US history.  Perhaps the best known is William Billings.</a:t>
            </a:r>
          </a:p>
          <a:p>
            <a:pPr indent="-228600">
              <a:buFont typeface="Arial" panose="020B0604020202020204" pitchFamily="34" charset="0"/>
              <a:buChar char="•"/>
            </a:pPr>
            <a:r>
              <a:rPr lang="en-US" sz="2000" dirty="0"/>
              <a:t>The Second New England School created the first substantial body of orchestral music originating in the US.  It has been unduly neglected, including by me.</a:t>
            </a:r>
          </a:p>
          <a:p>
            <a:pPr indent="-228600">
              <a:buFont typeface="Arial" panose="020B0604020202020204" pitchFamily="34" charset="0"/>
              <a:buChar char="•"/>
            </a:pPr>
            <a:r>
              <a:rPr lang="en-US" sz="2000" dirty="0"/>
              <a:t>Other members of this school include John Knowles Paine, Horatio Parker, Amy Beach, Arthur Foote, Edward MacDowell.</a:t>
            </a:r>
          </a:p>
          <a:p>
            <a:pPr indent="-228600">
              <a:buFont typeface="Arial" panose="020B0604020202020204" pitchFamily="34" charset="0"/>
              <a:buChar char="•"/>
            </a:pPr>
            <a:r>
              <a:rPr lang="en-US" sz="2000" i="1" dirty="0"/>
              <a:t>Rip van Winkle</a:t>
            </a:r>
            <a:r>
              <a:rPr lang="en-US" sz="2000" dirty="0"/>
              <a:t> overture was composed in 1879 as a kind of graduation piece from the Leipzig Conservatory.</a:t>
            </a:r>
            <a:endParaRPr lang="en-US" sz="2000" i="1" dirty="0"/>
          </a:p>
        </p:txBody>
      </p:sp>
      <p:pic>
        <p:nvPicPr>
          <p:cNvPr id="3074" name="Picture 2" descr="George Whitefield Chadwick - Alchetron, the free social encyclopedia">
            <a:extLst>
              <a:ext uri="{FF2B5EF4-FFF2-40B4-BE49-F238E27FC236}">
                <a16:creationId xmlns:a16="http://schemas.microsoft.com/office/drawing/2014/main" id="{78402936-E46E-4CEA-A51F-B8632830A9E1}"/>
              </a:ext>
            </a:extLst>
          </p:cNvPr>
          <p:cNvPicPr>
            <a:picLocks noGrp="1" noChangeAspect="1" noChangeArrowheads="1"/>
          </p:cNvPicPr>
          <p:nvPr>
            <p:ph type="pic" idx="1"/>
          </p:nvPr>
        </p:nvPicPr>
        <p:blipFill rotWithShape="1">
          <a:blip r:embed="rId2">
            <a:extLst>
              <a:ext uri="{28A0092B-C50C-407E-A947-70E740481C1C}">
                <a14:useLocalDpi xmlns:a14="http://schemas.microsoft.com/office/drawing/2010/main" val="0"/>
              </a:ext>
            </a:extLst>
          </a:blip>
          <a:srcRect r="1" b="8311"/>
          <a:stretch/>
        </p:blipFill>
        <p:spPr bwMode="auto">
          <a:xfrm>
            <a:off x="7199440" y="10"/>
            <a:ext cx="4992560"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0178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0" name="Rectangle 70">
            <a:extLst>
              <a:ext uri="{FF2B5EF4-FFF2-40B4-BE49-F238E27FC236}">
                <a16:creationId xmlns:a16="http://schemas.microsoft.com/office/drawing/2014/main" id="{99192C51-B764-4A9B-9587-5EF8B628B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596FA3-4CAA-4E59-B599-8FD99B8B1EEC}"/>
              </a:ext>
            </a:extLst>
          </p:cNvPr>
          <p:cNvSpPr>
            <a:spLocks noGrp="1"/>
          </p:cNvSpPr>
          <p:nvPr>
            <p:ph type="title"/>
          </p:nvPr>
        </p:nvSpPr>
        <p:spPr>
          <a:xfrm>
            <a:off x="648929" y="557190"/>
            <a:ext cx="5181510" cy="1671569"/>
          </a:xfrm>
        </p:spPr>
        <p:txBody>
          <a:bodyPr vert="horz" lIns="91440" tIns="45720" rIns="91440" bIns="45720" rtlCol="0" anchor="ctr">
            <a:normAutofit/>
          </a:bodyPr>
          <a:lstStyle/>
          <a:p>
            <a:pPr algn="ctr"/>
            <a:r>
              <a:rPr lang="en-US" sz="4000" dirty="0"/>
              <a:t>Samuel Barber</a:t>
            </a:r>
            <a:br>
              <a:rPr lang="en-US" sz="4000" dirty="0"/>
            </a:br>
            <a:r>
              <a:rPr lang="en-US" sz="4000" dirty="0"/>
              <a:t>(1910-1981)</a:t>
            </a:r>
          </a:p>
        </p:txBody>
      </p:sp>
      <p:sp>
        <p:nvSpPr>
          <p:cNvPr id="4" name="Text Placeholder 3">
            <a:extLst>
              <a:ext uri="{FF2B5EF4-FFF2-40B4-BE49-F238E27FC236}">
                <a16:creationId xmlns:a16="http://schemas.microsoft.com/office/drawing/2014/main" id="{0781F5B2-A973-4F57-9C7E-1587525FECCB}"/>
              </a:ext>
            </a:extLst>
          </p:cNvPr>
          <p:cNvSpPr>
            <a:spLocks noGrp="1"/>
          </p:cNvSpPr>
          <p:nvPr>
            <p:ph type="body" sz="half" idx="2"/>
          </p:nvPr>
        </p:nvSpPr>
        <p:spPr>
          <a:xfrm>
            <a:off x="648930" y="2406650"/>
            <a:ext cx="5181508" cy="3722438"/>
          </a:xfrm>
        </p:spPr>
        <p:txBody>
          <a:bodyPr vert="horz" lIns="91440" tIns="45720" rIns="91440" bIns="45720" rtlCol="0">
            <a:normAutofit lnSpcReduction="10000"/>
          </a:bodyPr>
          <a:lstStyle/>
          <a:p>
            <a:pPr indent="-228600">
              <a:buFont typeface="Arial" panose="020B0604020202020204" pitchFamily="34" charset="0"/>
              <a:buChar char="•"/>
            </a:pPr>
            <a:r>
              <a:rPr lang="en-US" sz="2000" dirty="0"/>
              <a:t>Samuel Barber was one of the most widely acclaimed and well-loved of American composers.</a:t>
            </a:r>
          </a:p>
          <a:p>
            <a:pPr indent="-228600">
              <a:buFont typeface="Arial" panose="020B0604020202020204" pitchFamily="34" charset="0"/>
              <a:buChar char="•"/>
            </a:pPr>
            <a:r>
              <a:rPr lang="en-US" sz="2000" dirty="0"/>
              <a:t>He is considered an exponent of 20</a:t>
            </a:r>
            <a:r>
              <a:rPr lang="en-US" sz="2000" baseline="30000" dirty="0"/>
              <a:t>th</a:t>
            </a:r>
            <a:r>
              <a:rPr lang="en-US" sz="2000" dirty="0"/>
              <a:t> century Neo-Romanticism, and was never involved with some of the more adventuresome experiments in 20</a:t>
            </a:r>
            <a:r>
              <a:rPr lang="en-US" sz="2000" baseline="30000" dirty="0"/>
              <a:t>th</a:t>
            </a:r>
            <a:r>
              <a:rPr lang="en-US" sz="2000" dirty="0"/>
              <a:t> century composition.</a:t>
            </a:r>
          </a:p>
          <a:p>
            <a:pPr indent="-228600">
              <a:buFont typeface="Arial" panose="020B0604020202020204" pitchFamily="34" charset="0"/>
              <a:buChar char="•"/>
            </a:pPr>
            <a:r>
              <a:rPr lang="en-US" sz="2000" dirty="0"/>
              <a:t>His purely instrumental works comprise less than half of his total library.</a:t>
            </a:r>
          </a:p>
          <a:p>
            <a:pPr indent="-228600">
              <a:buFont typeface="Arial" panose="020B0604020202020204" pitchFamily="34" charset="0"/>
              <a:buChar char="•"/>
            </a:pPr>
            <a:r>
              <a:rPr lang="en-US" sz="2000" dirty="0"/>
              <a:t>His </a:t>
            </a:r>
            <a:r>
              <a:rPr lang="en-US" sz="2000" i="1" dirty="0"/>
              <a:t>School for Scandal Overture, Op. 5</a:t>
            </a:r>
            <a:r>
              <a:rPr lang="en-US" sz="2000" dirty="0"/>
              <a:t> was composed in 1931 while he was still a student at the Curtis Institute.</a:t>
            </a:r>
          </a:p>
        </p:txBody>
      </p:sp>
      <p:pic>
        <p:nvPicPr>
          <p:cNvPr id="4098" name="Picture 2" descr="Samuel Barber in 1932 | Classical music composers, Classical music, Music">
            <a:extLst>
              <a:ext uri="{FF2B5EF4-FFF2-40B4-BE49-F238E27FC236}">
                <a16:creationId xmlns:a16="http://schemas.microsoft.com/office/drawing/2014/main" id="{5D6D74DF-C26F-440E-86D0-0EF301A39D0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073" b="4074"/>
          <a:stretch/>
        </p:blipFill>
        <p:spPr bwMode="auto">
          <a:xfrm>
            <a:off x="6189155" y="10"/>
            <a:ext cx="6002844"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6347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C56BB-3D2B-49A7-A9A6-EDEC2A04A547}"/>
              </a:ext>
            </a:extLst>
          </p:cNvPr>
          <p:cNvSpPr>
            <a:spLocks noGrp="1"/>
          </p:cNvSpPr>
          <p:nvPr>
            <p:ph type="ctrTitle"/>
          </p:nvPr>
        </p:nvSpPr>
        <p:spPr>
          <a:xfrm>
            <a:off x="1524000" y="1122363"/>
            <a:ext cx="9144000" cy="1015047"/>
          </a:xfrm>
        </p:spPr>
        <p:txBody>
          <a:bodyPr/>
          <a:lstStyle/>
          <a:p>
            <a:r>
              <a:rPr lang="en-US" dirty="0"/>
              <a:t>Many others</a:t>
            </a:r>
          </a:p>
        </p:txBody>
      </p:sp>
      <p:sp>
        <p:nvSpPr>
          <p:cNvPr id="3" name="Subtitle 2">
            <a:extLst>
              <a:ext uri="{FF2B5EF4-FFF2-40B4-BE49-F238E27FC236}">
                <a16:creationId xmlns:a16="http://schemas.microsoft.com/office/drawing/2014/main" id="{6B997365-16D4-4223-95FD-DFF38B1A088F}"/>
              </a:ext>
            </a:extLst>
          </p:cNvPr>
          <p:cNvSpPr>
            <a:spLocks noGrp="1"/>
          </p:cNvSpPr>
          <p:nvPr>
            <p:ph type="subTitle" idx="1"/>
          </p:nvPr>
        </p:nvSpPr>
        <p:spPr>
          <a:xfrm>
            <a:off x="1524000" y="2137410"/>
            <a:ext cx="9144000" cy="4286250"/>
          </a:xfrm>
        </p:spPr>
        <p:txBody>
          <a:bodyPr>
            <a:normAutofit fontScale="77500" lnSpcReduction="20000"/>
          </a:bodyPr>
          <a:lstStyle/>
          <a:p>
            <a:pPr algn="l"/>
            <a:r>
              <a:rPr lang="en-US" dirty="0"/>
              <a:t>The Overture genre seems to have brought out the best in many composers.  The quality of comparative brevity has also made it a popular genre with concert audiences.  Some other exceptional overtures not previously mentioned include the following:</a:t>
            </a:r>
          </a:p>
          <a:p>
            <a:pPr marL="342900" indent="-342900" algn="l">
              <a:buFont typeface="Arial" panose="020B0604020202020204" pitchFamily="34" charset="0"/>
              <a:buChar char="•"/>
            </a:pPr>
            <a:r>
              <a:rPr lang="en-US" dirty="0"/>
              <a:t>Carnival Overture – Antonin Dvorak</a:t>
            </a:r>
          </a:p>
          <a:p>
            <a:pPr marL="342900" indent="-342900" algn="l">
              <a:buFont typeface="Arial" panose="020B0604020202020204" pitchFamily="34" charset="0"/>
              <a:buChar char="•"/>
            </a:pPr>
            <a:r>
              <a:rPr lang="en-US" dirty="0"/>
              <a:t>Cockaigne Overture – Edward Elgar</a:t>
            </a:r>
          </a:p>
          <a:p>
            <a:pPr marL="342900" indent="-342900" algn="l">
              <a:buFont typeface="Arial" panose="020B0604020202020204" pitchFamily="34" charset="0"/>
              <a:buChar char="•"/>
            </a:pPr>
            <a:r>
              <a:rPr lang="en-US" dirty="0"/>
              <a:t>Cuban Overture – George Gershwin</a:t>
            </a:r>
          </a:p>
          <a:p>
            <a:pPr marL="342900" indent="-342900" algn="l">
              <a:buFont typeface="Arial" panose="020B0604020202020204" pitchFamily="34" charset="0"/>
              <a:buChar char="•"/>
            </a:pPr>
            <a:r>
              <a:rPr lang="en-US" dirty="0"/>
              <a:t>Festive Overture- Dmitri Shostakovich</a:t>
            </a:r>
          </a:p>
          <a:p>
            <a:pPr marL="342900" indent="-342900" algn="l">
              <a:buFont typeface="Arial" panose="020B0604020202020204" pitchFamily="34" charset="0"/>
              <a:buChar char="•"/>
            </a:pPr>
            <a:r>
              <a:rPr lang="en-US" dirty="0"/>
              <a:t>Hamlet Overture – Peter I. Tchaikovsky</a:t>
            </a:r>
          </a:p>
          <a:p>
            <a:pPr marL="342900" indent="-342900" algn="l">
              <a:buFont typeface="Arial" panose="020B0604020202020204" pitchFamily="34" charset="0"/>
              <a:buChar char="•"/>
            </a:pPr>
            <a:r>
              <a:rPr lang="en-US" dirty="0"/>
              <a:t>Outdoor Overture – Aaron Copland</a:t>
            </a:r>
          </a:p>
          <a:p>
            <a:pPr marL="342900" indent="-342900" algn="l">
              <a:buFont typeface="Arial" panose="020B0604020202020204" pitchFamily="34" charset="0"/>
              <a:buChar char="•"/>
            </a:pPr>
            <a:r>
              <a:rPr lang="en-US" dirty="0"/>
              <a:t>Overture on Hebrew Themes – Sergei Prokofiev</a:t>
            </a:r>
          </a:p>
          <a:p>
            <a:pPr marL="342900" indent="-342900" algn="l">
              <a:buFont typeface="Arial" panose="020B0604020202020204" pitchFamily="34" charset="0"/>
              <a:buChar char="•"/>
            </a:pPr>
            <a:r>
              <a:rPr lang="en-US" dirty="0"/>
              <a:t>Russian Easter Overture – Nicolai Rimsky-Korsakov</a:t>
            </a:r>
          </a:p>
          <a:p>
            <a:pPr marL="342900" indent="-342900" algn="l">
              <a:buFont typeface="Arial" panose="020B0604020202020204" pitchFamily="34" charset="0"/>
              <a:buChar char="•"/>
            </a:pPr>
            <a:endParaRPr lang="en-US" dirty="0"/>
          </a:p>
          <a:p>
            <a:pPr algn="l"/>
            <a:r>
              <a:rPr lang="en-US"/>
              <a:t>Enjoy!!</a:t>
            </a:r>
            <a:endParaRPr lang="en-US"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42912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126F2-F349-4F21-BD53-32088F28A616}"/>
              </a:ext>
            </a:extLst>
          </p:cNvPr>
          <p:cNvSpPr>
            <a:spLocks noGrp="1"/>
          </p:cNvSpPr>
          <p:nvPr>
            <p:ph type="title"/>
          </p:nvPr>
        </p:nvSpPr>
        <p:spPr/>
        <p:txBody>
          <a:bodyPr/>
          <a:lstStyle/>
          <a:p>
            <a:pPr algn="ctr"/>
            <a:r>
              <a:rPr lang="en-US" dirty="0"/>
              <a:t>A definition and some synonyms</a:t>
            </a:r>
          </a:p>
        </p:txBody>
      </p:sp>
      <p:sp>
        <p:nvSpPr>
          <p:cNvPr id="3" name="Content Placeholder 2">
            <a:extLst>
              <a:ext uri="{FF2B5EF4-FFF2-40B4-BE49-F238E27FC236}">
                <a16:creationId xmlns:a16="http://schemas.microsoft.com/office/drawing/2014/main" id="{0129AFDB-C03F-4D1B-B208-9E6129721B65}"/>
              </a:ext>
            </a:extLst>
          </p:cNvPr>
          <p:cNvSpPr>
            <a:spLocks noGrp="1"/>
          </p:cNvSpPr>
          <p:nvPr>
            <p:ph idx="1"/>
          </p:nvPr>
        </p:nvSpPr>
        <p:spPr/>
        <p:txBody>
          <a:bodyPr>
            <a:normAutofit fontScale="85000" lnSpcReduction="20000"/>
          </a:bodyPr>
          <a:lstStyle/>
          <a:p>
            <a:r>
              <a:rPr lang="en-US" dirty="0"/>
              <a:t>According to Merriam-Webster the definitions for “overture” are – </a:t>
            </a:r>
          </a:p>
          <a:p>
            <a:pPr algn="l" fontAlgn="base"/>
            <a:r>
              <a:rPr lang="en-US" b="1" i="0" dirty="0">
                <a:solidFill>
                  <a:srgbClr val="212529"/>
                </a:solidFill>
                <a:effectLst/>
                <a:latin typeface="Open Sans"/>
              </a:rPr>
              <a:t>1a</a:t>
            </a:r>
            <a:r>
              <a:rPr lang="en-US" b="1" i="0" dirty="0">
                <a:solidFill>
                  <a:srgbClr val="303336"/>
                </a:solidFill>
                <a:effectLst/>
                <a:latin typeface="inherit"/>
              </a:rPr>
              <a:t>: </a:t>
            </a:r>
            <a:r>
              <a:rPr lang="en-US" b="0" i="0" dirty="0">
                <a:solidFill>
                  <a:srgbClr val="303336"/>
                </a:solidFill>
                <a:effectLst/>
                <a:latin typeface="Open Sans"/>
              </a:rPr>
              <a:t>an initiative toward agreement or action </a:t>
            </a:r>
            <a:r>
              <a:rPr lang="en-US" b="1" i="0" dirty="0">
                <a:solidFill>
                  <a:srgbClr val="303336"/>
                </a:solidFill>
                <a:effectLst/>
                <a:latin typeface="inherit"/>
              </a:rPr>
              <a:t>: </a:t>
            </a:r>
            <a:r>
              <a:rPr lang="en-US" b="0" i="0" u="none" strike="noStrike" cap="all" dirty="0">
                <a:solidFill>
                  <a:srgbClr val="265667"/>
                </a:solidFill>
                <a:effectLst/>
                <a:latin typeface="Open Sans"/>
                <a:hlinkClick r:id="rId2"/>
              </a:rPr>
              <a:t>PROPOSAL</a:t>
            </a:r>
            <a:endParaRPr lang="en-US" b="0" i="0" dirty="0">
              <a:solidFill>
                <a:srgbClr val="212529"/>
              </a:solidFill>
              <a:effectLst/>
              <a:latin typeface="Open Sans"/>
            </a:endParaRPr>
          </a:p>
          <a:p>
            <a:pPr algn="l" fontAlgn="base"/>
            <a:r>
              <a:rPr lang="en-US" b="1" i="0" dirty="0">
                <a:solidFill>
                  <a:srgbClr val="212529"/>
                </a:solidFill>
                <a:effectLst/>
                <a:latin typeface="Open Sans"/>
              </a:rPr>
              <a:t>b</a:t>
            </a:r>
            <a:r>
              <a:rPr lang="en-US" b="1" i="0" dirty="0">
                <a:solidFill>
                  <a:srgbClr val="303336"/>
                </a:solidFill>
                <a:effectLst/>
                <a:latin typeface="inherit"/>
              </a:rPr>
              <a:t>: </a:t>
            </a:r>
            <a:r>
              <a:rPr lang="en-US" b="0" i="0" dirty="0">
                <a:solidFill>
                  <a:srgbClr val="303336"/>
                </a:solidFill>
                <a:effectLst/>
                <a:latin typeface="Open Sans"/>
              </a:rPr>
              <a:t>something introductory </a:t>
            </a:r>
            <a:r>
              <a:rPr lang="en-US" b="1" i="0" dirty="0">
                <a:solidFill>
                  <a:srgbClr val="303336"/>
                </a:solidFill>
                <a:effectLst/>
                <a:latin typeface="inherit"/>
              </a:rPr>
              <a:t>: </a:t>
            </a:r>
            <a:r>
              <a:rPr lang="en-US" b="0" i="0" u="none" strike="noStrike" cap="all" dirty="0">
                <a:solidFill>
                  <a:srgbClr val="265667"/>
                </a:solidFill>
                <a:effectLst/>
                <a:latin typeface="Open Sans"/>
                <a:hlinkClick r:id="rId3"/>
              </a:rPr>
              <a:t>PRELUDE</a:t>
            </a:r>
            <a:endParaRPr lang="en-US" b="0" i="0" dirty="0">
              <a:solidFill>
                <a:srgbClr val="212529"/>
              </a:solidFill>
              <a:effectLst/>
              <a:latin typeface="Open Sans"/>
            </a:endParaRPr>
          </a:p>
          <a:p>
            <a:pPr algn="l" fontAlgn="base"/>
            <a:r>
              <a:rPr lang="en-US" b="1" i="0" dirty="0">
                <a:solidFill>
                  <a:srgbClr val="212529"/>
                </a:solidFill>
                <a:effectLst/>
                <a:latin typeface="Open Sans"/>
              </a:rPr>
              <a:t>2a</a:t>
            </a:r>
            <a:r>
              <a:rPr lang="en-US" b="1" i="0" dirty="0">
                <a:solidFill>
                  <a:srgbClr val="303336"/>
                </a:solidFill>
                <a:effectLst/>
                <a:latin typeface="inherit"/>
              </a:rPr>
              <a:t>: </a:t>
            </a:r>
            <a:r>
              <a:rPr lang="en-US" b="0" i="0" dirty="0">
                <a:solidFill>
                  <a:srgbClr val="303336"/>
                </a:solidFill>
                <a:effectLst/>
                <a:latin typeface="Open Sans"/>
              </a:rPr>
              <a:t>the orchestral introduction to a musical dramatic work</a:t>
            </a:r>
            <a:endParaRPr lang="en-US" b="0" i="0" dirty="0">
              <a:solidFill>
                <a:srgbClr val="212529"/>
              </a:solidFill>
              <a:effectLst/>
              <a:latin typeface="Open Sans"/>
            </a:endParaRPr>
          </a:p>
          <a:p>
            <a:pPr algn="l" fontAlgn="base"/>
            <a:r>
              <a:rPr lang="en-US" b="1" i="0" dirty="0">
                <a:solidFill>
                  <a:srgbClr val="212529"/>
                </a:solidFill>
                <a:effectLst/>
                <a:latin typeface="Open Sans"/>
              </a:rPr>
              <a:t>b</a:t>
            </a:r>
            <a:r>
              <a:rPr lang="en-US" b="1" i="0" dirty="0">
                <a:solidFill>
                  <a:srgbClr val="303336"/>
                </a:solidFill>
                <a:effectLst/>
                <a:latin typeface="inherit"/>
              </a:rPr>
              <a:t>: </a:t>
            </a:r>
            <a:r>
              <a:rPr lang="en-US" b="0" i="0" dirty="0">
                <a:solidFill>
                  <a:srgbClr val="303336"/>
                </a:solidFill>
                <a:effectLst/>
                <a:latin typeface="Open Sans"/>
              </a:rPr>
              <a:t>an orchestral concert piece written especially as a single movement in sonata form</a:t>
            </a:r>
            <a:endParaRPr lang="en-US" b="0" i="0" dirty="0">
              <a:solidFill>
                <a:srgbClr val="212529"/>
              </a:solidFill>
              <a:effectLst/>
              <a:latin typeface="Open Sans"/>
            </a:endParaRPr>
          </a:p>
          <a:p>
            <a:pPr marL="0" indent="0">
              <a:buNone/>
            </a:pPr>
            <a:r>
              <a:rPr lang="en-US" dirty="0"/>
              <a:t>For our musical overture, the term originated in France, and we will return to it in another presentation.  The word has been adopted in English and in German (overture).  Mozart continued the use of the Italian term, </a:t>
            </a:r>
            <a:r>
              <a:rPr lang="en-US" i="1" dirty="0"/>
              <a:t>Sinfonia</a:t>
            </a:r>
            <a:r>
              <a:rPr lang="en-US" dirty="0"/>
              <a:t>.  Other words used include “Prelude,” and “Vorspiel.” Although the form originated in the theater (</a:t>
            </a:r>
            <a:r>
              <a:rPr lang="en-US" b="1" dirty="0"/>
              <a:t>2a</a:t>
            </a:r>
            <a:r>
              <a:rPr lang="en-US" dirty="0"/>
              <a:t> above), not many years passed before concert works were composed in this form.  Their function in concerts was similar, however, serving to begin the concerts or perhaps to introduce the second half of a performance.</a:t>
            </a:r>
          </a:p>
        </p:txBody>
      </p:sp>
    </p:spTree>
    <p:extLst>
      <p:ext uri="{BB962C8B-B14F-4D97-AF65-F5344CB8AC3E}">
        <p14:creationId xmlns:p14="http://schemas.microsoft.com/office/powerpoint/2010/main" val="504734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787A5-0CDD-4BF8-85EE-0DE5C3184548}"/>
              </a:ext>
            </a:extLst>
          </p:cNvPr>
          <p:cNvSpPr>
            <a:spLocks noGrp="1"/>
          </p:cNvSpPr>
          <p:nvPr>
            <p:ph type="title"/>
          </p:nvPr>
        </p:nvSpPr>
        <p:spPr/>
        <p:txBody>
          <a:bodyPr/>
          <a:lstStyle/>
          <a:p>
            <a:pPr algn="ctr"/>
            <a:r>
              <a:rPr lang="en-US" dirty="0"/>
              <a:t>Sonata-Allegro Form, a Quick Review</a:t>
            </a:r>
          </a:p>
        </p:txBody>
      </p:sp>
      <p:sp>
        <p:nvSpPr>
          <p:cNvPr id="3" name="Content Placeholder 2">
            <a:extLst>
              <a:ext uri="{FF2B5EF4-FFF2-40B4-BE49-F238E27FC236}">
                <a16:creationId xmlns:a16="http://schemas.microsoft.com/office/drawing/2014/main" id="{DA512F25-1C49-449C-AE97-E50BB532B3E6}"/>
              </a:ext>
            </a:extLst>
          </p:cNvPr>
          <p:cNvSpPr>
            <a:spLocks noGrp="1"/>
          </p:cNvSpPr>
          <p:nvPr>
            <p:ph idx="1"/>
          </p:nvPr>
        </p:nvSpPr>
        <p:spPr/>
        <p:txBody>
          <a:bodyPr/>
          <a:lstStyle/>
          <a:p>
            <a:r>
              <a:rPr lang="en-US" dirty="0"/>
              <a:t>This formal design assumed increasing importance during the transition from the Baroque style to the Classical style.  It is sometimes referred to simply as “sonata form,” and sometimes as “first movement” form.  There really is not a perfect designation.  “Sonata form” can lead to confusion with the totality of a sonata, symphony, or work of chamber music;  “sonata-allegro” is not quite satisfactory, since it is sometimes used in slow movements, such as the majority of Mozart’s symphonies, and “first movement form” is likewise not quite ideal, since it is can be used for any movement of a multi-movement work, and is also used for works such as overtures, which have only one movement.</a:t>
            </a:r>
          </a:p>
        </p:txBody>
      </p:sp>
    </p:spTree>
    <p:extLst>
      <p:ext uri="{BB962C8B-B14F-4D97-AF65-F5344CB8AC3E}">
        <p14:creationId xmlns:p14="http://schemas.microsoft.com/office/powerpoint/2010/main" val="3563798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942D3-39CD-4703-BC06-B691ECEDBC97}"/>
              </a:ext>
            </a:extLst>
          </p:cNvPr>
          <p:cNvSpPr>
            <a:spLocks noGrp="1"/>
          </p:cNvSpPr>
          <p:nvPr>
            <p:ph type="title"/>
          </p:nvPr>
        </p:nvSpPr>
        <p:spPr/>
        <p:txBody>
          <a:bodyPr/>
          <a:lstStyle/>
          <a:p>
            <a:pPr algn="ctr"/>
            <a:r>
              <a:rPr lang="en-US" dirty="0"/>
              <a:t>A description of the form</a:t>
            </a:r>
          </a:p>
        </p:txBody>
      </p:sp>
      <p:sp>
        <p:nvSpPr>
          <p:cNvPr id="3" name="Content Placeholder 2">
            <a:extLst>
              <a:ext uri="{FF2B5EF4-FFF2-40B4-BE49-F238E27FC236}">
                <a16:creationId xmlns:a16="http://schemas.microsoft.com/office/drawing/2014/main" id="{7F014BAE-E360-4CA9-AF9E-50F3EE3F161E}"/>
              </a:ext>
            </a:extLst>
          </p:cNvPr>
          <p:cNvSpPr>
            <a:spLocks noGrp="1"/>
          </p:cNvSpPr>
          <p:nvPr>
            <p:ph idx="1"/>
          </p:nvPr>
        </p:nvSpPr>
        <p:spPr>
          <a:xfrm>
            <a:off x="678711" y="1253331"/>
            <a:ext cx="10515600" cy="4351338"/>
          </a:xfrm>
        </p:spPr>
        <p:txBody>
          <a:bodyPr>
            <a:normAutofit/>
          </a:bodyPr>
          <a:lstStyle/>
          <a:p>
            <a:r>
              <a:rPr lang="en-US" dirty="0"/>
              <a:t>The main body may be preceded by a slow introduction.  This introduction is rarely related to the main body of the work.</a:t>
            </a:r>
          </a:p>
          <a:p>
            <a:r>
              <a:rPr lang="en-US" dirty="0"/>
              <a:t>The main body begins with the exposition</a:t>
            </a:r>
          </a:p>
          <a:p>
            <a:pPr lvl="1"/>
            <a:r>
              <a:rPr lang="en-US" dirty="0"/>
              <a:t>The main body of the form begins with the first “theme.”  The theme may or may not be melodic and this section may have more than one musical idea.</a:t>
            </a:r>
          </a:p>
          <a:p>
            <a:pPr lvl="1"/>
            <a:r>
              <a:rPr lang="en-US" dirty="0"/>
              <a:t>The second “theme” area follows and is typically distinguished by contrasting material and a different tonal center.</a:t>
            </a:r>
          </a:p>
          <a:p>
            <a:pPr lvl="1"/>
            <a:r>
              <a:rPr lang="en-US" dirty="0"/>
              <a:t>The exposition concludes with a closing section.  This section can be new material, or it may contain ideas from the first theme area.  In symphonies and chamber music, the exposition is generally repeated, but not in overtures.</a:t>
            </a:r>
          </a:p>
        </p:txBody>
      </p:sp>
    </p:spTree>
    <p:extLst>
      <p:ext uri="{BB962C8B-B14F-4D97-AF65-F5344CB8AC3E}">
        <p14:creationId xmlns:p14="http://schemas.microsoft.com/office/powerpoint/2010/main" val="3198180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49B73-C62D-4E78-A551-813D1ACE1654}"/>
              </a:ext>
            </a:extLst>
          </p:cNvPr>
          <p:cNvSpPr>
            <a:spLocks noGrp="1"/>
          </p:cNvSpPr>
          <p:nvPr>
            <p:ph type="title"/>
          </p:nvPr>
        </p:nvSpPr>
        <p:spPr>
          <a:xfrm>
            <a:off x="838200" y="365125"/>
            <a:ext cx="10515600" cy="4954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7F8A09A-D4EA-4118-969D-D94CACFF1FEF}"/>
              </a:ext>
            </a:extLst>
          </p:cNvPr>
          <p:cNvSpPr>
            <a:spLocks noGrp="1"/>
          </p:cNvSpPr>
          <p:nvPr>
            <p:ph idx="1"/>
          </p:nvPr>
        </p:nvSpPr>
        <p:spPr>
          <a:xfrm>
            <a:off x="838200" y="733647"/>
            <a:ext cx="10515600" cy="5443316"/>
          </a:xfrm>
        </p:spPr>
        <p:txBody>
          <a:bodyPr>
            <a:normAutofit/>
          </a:bodyPr>
          <a:lstStyle/>
          <a:p>
            <a:r>
              <a:rPr lang="en-US" dirty="0"/>
              <a:t>The development follows the exposition</a:t>
            </a:r>
          </a:p>
          <a:p>
            <a:pPr lvl="1"/>
            <a:r>
              <a:rPr lang="en-US" dirty="0"/>
              <a:t>Development sections are usually characterized by varied treatment of some of the material from the exposition and by tonal instability.  In overtures, the development section is frequently minimized, although we will see that in some of the concert overtures, the development can be extensive.</a:t>
            </a:r>
          </a:p>
          <a:p>
            <a:r>
              <a:rPr lang="en-US" dirty="0"/>
              <a:t>The development section leads to the recapitulation, or reprise.</a:t>
            </a:r>
          </a:p>
          <a:p>
            <a:pPr lvl="1"/>
            <a:r>
              <a:rPr lang="en-US" dirty="0"/>
              <a:t>This section is characterized by a re-presentation of the material in the exposition, more or less literally, and by an emphasis on the home key.</a:t>
            </a:r>
          </a:p>
          <a:p>
            <a:r>
              <a:rPr lang="en-US" dirty="0"/>
              <a:t>Finally, the work will typically conclude with a coda.</a:t>
            </a:r>
          </a:p>
          <a:p>
            <a:pPr lvl="1"/>
            <a:r>
              <a:rPr lang="en-US" dirty="0"/>
              <a:t>The coda can be just a brief, brilliant flourish, or it may be more extensive, taking on the character of a second development.</a:t>
            </a:r>
          </a:p>
          <a:p>
            <a:pPr marL="457200" lvl="1" indent="0">
              <a:buNone/>
            </a:pPr>
            <a:endParaRPr lang="en-US" dirty="0"/>
          </a:p>
        </p:txBody>
      </p:sp>
    </p:spTree>
    <p:extLst>
      <p:ext uri="{BB962C8B-B14F-4D97-AF65-F5344CB8AC3E}">
        <p14:creationId xmlns:p14="http://schemas.microsoft.com/office/powerpoint/2010/main" val="823945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CDE22-8011-4DAD-96AC-7305B2973061}"/>
              </a:ext>
            </a:extLst>
          </p:cNvPr>
          <p:cNvSpPr>
            <a:spLocks noGrp="1"/>
          </p:cNvSpPr>
          <p:nvPr>
            <p:ph type="title"/>
          </p:nvPr>
        </p:nvSpPr>
        <p:spPr/>
        <p:txBody>
          <a:bodyPr/>
          <a:lstStyle/>
          <a:p>
            <a:pPr algn="ctr"/>
            <a:r>
              <a:rPr lang="en-US" dirty="0"/>
              <a:t>Other types of Overtures</a:t>
            </a:r>
          </a:p>
        </p:txBody>
      </p:sp>
      <p:sp>
        <p:nvSpPr>
          <p:cNvPr id="3" name="Content Placeholder 2">
            <a:extLst>
              <a:ext uri="{FF2B5EF4-FFF2-40B4-BE49-F238E27FC236}">
                <a16:creationId xmlns:a16="http://schemas.microsoft.com/office/drawing/2014/main" id="{98ECEEF9-501A-4AC5-AE04-01FD90728FFE}"/>
              </a:ext>
            </a:extLst>
          </p:cNvPr>
          <p:cNvSpPr>
            <a:spLocks noGrp="1"/>
          </p:cNvSpPr>
          <p:nvPr>
            <p:ph idx="1"/>
          </p:nvPr>
        </p:nvSpPr>
        <p:spPr>
          <a:xfrm>
            <a:off x="838200" y="1403498"/>
            <a:ext cx="10515600" cy="4773465"/>
          </a:xfrm>
        </p:spPr>
        <p:txBody>
          <a:bodyPr>
            <a:normAutofit fontScale="85000" lnSpcReduction="20000"/>
          </a:bodyPr>
          <a:lstStyle/>
          <a:p>
            <a:r>
              <a:rPr lang="en-US" dirty="0"/>
              <a:t>Sonata-allegro is not the only formal structure associated with theatrical overtures.</a:t>
            </a:r>
          </a:p>
          <a:p>
            <a:r>
              <a:rPr lang="en-US" dirty="0"/>
              <a:t>A common type is the “medley” overture, in which material from the opera or ballet is presented in the overture as a kind of foreshadowing.</a:t>
            </a:r>
          </a:p>
          <a:p>
            <a:r>
              <a:rPr lang="en-US" dirty="0"/>
              <a:t>Some well-known and popular overtures that use this technique are</a:t>
            </a:r>
          </a:p>
          <a:p>
            <a:pPr lvl="1"/>
            <a:r>
              <a:rPr lang="en-US" dirty="0"/>
              <a:t>Die Fledermaus by Johann Strauss</a:t>
            </a:r>
          </a:p>
          <a:p>
            <a:pPr lvl="1"/>
            <a:r>
              <a:rPr lang="en-US" dirty="0"/>
              <a:t>The Sicilian Vespers by Giuseppe Verdi</a:t>
            </a:r>
          </a:p>
          <a:p>
            <a:pPr lvl="1"/>
            <a:r>
              <a:rPr lang="en-US" dirty="0"/>
              <a:t>Pirates of </a:t>
            </a:r>
            <a:r>
              <a:rPr lang="en-US" dirty="0" err="1"/>
              <a:t>Penzance</a:t>
            </a:r>
            <a:r>
              <a:rPr lang="en-US" dirty="0"/>
              <a:t> by W. S. Gilbert</a:t>
            </a:r>
          </a:p>
          <a:p>
            <a:pPr lvl="1"/>
            <a:r>
              <a:rPr lang="en-US" dirty="0"/>
              <a:t>Most overtures of Broadway Musicals</a:t>
            </a:r>
          </a:p>
          <a:p>
            <a:r>
              <a:rPr lang="en-US" dirty="0"/>
              <a:t>Some composers combine the two techniques by weaving melodies from the main work into a sonata-allegro structure</a:t>
            </a:r>
          </a:p>
          <a:p>
            <a:r>
              <a:rPr lang="en-US" dirty="0"/>
              <a:t>Particularly fine examples of this type are</a:t>
            </a:r>
          </a:p>
          <a:p>
            <a:pPr lvl="1"/>
            <a:r>
              <a:rPr lang="en-US" dirty="0"/>
              <a:t>Der </a:t>
            </a:r>
            <a:r>
              <a:rPr lang="en-US" dirty="0" err="1"/>
              <a:t>Freischutz</a:t>
            </a:r>
            <a:r>
              <a:rPr lang="en-US" dirty="0"/>
              <a:t> by Carl Maria von Weber</a:t>
            </a:r>
          </a:p>
          <a:p>
            <a:pPr lvl="1"/>
            <a:r>
              <a:rPr lang="en-US" dirty="0"/>
              <a:t>The Merry Wives of Windsor by Otto Nicolai</a:t>
            </a:r>
          </a:p>
        </p:txBody>
      </p:sp>
    </p:spTree>
    <p:extLst>
      <p:ext uri="{BB962C8B-B14F-4D97-AF65-F5344CB8AC3E}">
        <p14:creationId xmlns:p14="http://schemas.microsoft.com/office/powerpoint/2010/main" val="2219516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0DF40B2-80F7-4E71-B46C-284163F3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A7DA21-7ACF-4E72-BA15-1607F4833F64}"/>
              </a:ext>
            </a:extLst>
          </p:cNvPr>
          <p:cNvSpPr>
            <a:spLocks noGrp="1"/>
          </p:cNvSpPr>
          <p:nvPr>
            <p:ph type="title"/>
          </p:nvPr>
        </p:nvSpPr>
        <p:spPr>
          <a:xfrm>
            <a:off x="838199" y="548464"/>
            <a:ext cx="3807187" cy="2228074"/>
          </a:xfrm>
        </p:spPr>
        <p:txBody>
          <a:bodyPr vert="horz" lIns="91440" tIns="45720" rIns="91440" bIns="45720" rtlCol="0" anchor="ctr">
            <a:normAutofit/>
          </a:bodyPr>
          <a:lstStyle/>
          <a:p>
            <a:r>
              <a:rPr lang="en-US" sz="4000"/>
              <a:t>Richard Wagner</a:t>
            </a:r>
            <a:br>
              <a:rPr lang="en-US" sz="4000"/>
            </a:br>
            <a:r>
              <a:rPr lang="en-US" sz="4000"/>
              <a:t>(1813-1883)</a:t>
            </a:r>
          </a:p>
        </p:txBody>
      </p:sp>
      <p:sp>
        <p:nvSpPr>
          <p:cNvPr id="4" name="Text Placeholder 3">
            <a:extLst>
              <a:ext uri="{FF2B5EF4-FFF2-40B4-BE49-F238E27FC236}">
                <a16:creationId xmlns:a16="http://schemas.microsoft.com/office/drawing/2014/main" id="{7AB5468C-BC85-46C4-8C66-C9EA496E802C}"/>
              </a:ext>
            </a:extLst>
          </p:cNvPr>
          <p:cNvSpPr>
            <a:spLocks noGrp="1"/>
          </p:cNvSpPr>
          <p:nvPr>
            <p:ph type="body" sz="half" idx="2"/>
          </p:nvPr>
        </p:nvSpPr>
        <p:spPr>
          <a:xfrm>
            <a:off x="838201" y="2962279"/>
            <a:ext cx="3799425" cy="3143241"/>
          </a:xfrm>
        </p:spPr>
        <p:txBody>
          <a:bodyPr vert="horz" lIns="91440" tIns="45720" rIns="91440" bIns="45720" rtlCol="0">
            <a:normAutofit fontScale="85000" lnSpcReduction="20000"/>
          </a:bodyPr>
          <a:lstStyle/>
          <a:p>
            <a:pPr indent="-228600">
              <a:buFont typeface="Arial" panose="020B0604020202020204" pitchFamily="34" charset="0"/>
              <a:buChar char="•"/>
            </a:pPr>
            <a:r>
              <a:rPr lang="en-US" sz="2000" dirty="0"/>
              <a:t>Envisioned his “music dramas” to be the logical successors to Romantic symphony, especially those of Beethoven.</a:t>
            </a:r>
          </a:p>
          <a:p>
            <a:pPr indent="-228600">
              <a:buFont typeface="Arial" panose="020B0604020202020204" pitchFamily="34" charset="0"/>
              <a:buChar char="•"/>
            </a:pPr>
            <a:r>
              <a:rPr lang="en-US" sz="2000" i="1" dirty="0"/>
              <a:t>Die Meistersinger von </a:t>
            </a:r>
            <a:r>
              <a:rPr lang="en-US" sz="2000" i="1" dirty="0" err="1"/>
              <a:t>Nürnberg</a:t>
            </a:r>
            <a:r>
              <a:rPr lang="en-US" sz="2000" dirty="0"/>
              <a:t> (1867) is his only mature work based in history rather than myth, and his only mature comedy.</a:t>
            </a:r>
          </a:p>
          <a:p>
            <a:pPr indent="-228600">
              <a:buFont typeface="Arial" panose="020B0604020202020204" pitchFamily="34" charset="0"/>
              <a:buChar char="•"/>
            </a:pPr>
            <a:r>
              <a:rPr lang="en-US" sz="2000" dirty="0"/>
              <a:t>The overture is a different sort of “medley” overture in that it states themes from the opera, and then combines them in a contrapuntal texture similar to that of the orchestral music in his operas.</a:t>
            </a:r>
          </a:p>
        </p:txBody>
      </p:sp>
      <p:pic>
        <p:nvPicPr>
          <p:cNvPr id="1026" name="Picture 2" descr="Richard Wagner (@RichrdWagner) | Twitter">
            <a:extLst>
              <a:ext uri="{FF2B5EF4-FFF2-40B4-BE49-F238E27FC236}">
                <a16:creationId xmlns:a16="http://schemas.microsoft.com/office/drawing/2014/main" id="{37BB7C27-59DA-4497-B5F2-8DC492DA29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506"/>
          <a:stretch/>
        </p:blipFill>
        <p:spPr bwMode="auto">
          <a:xfrm>
            <a:off x="5010386" y="10"/>
            <a:ext cx="7181613"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0664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4FDBA3-69ED-4E65-B509-70A3B81C25BE}"/>
              </a:ext>
            </a:extLst>
          </p:cNvPr>
          <p:cNvSpPr>
            <a:spLocks noGrp="1"/>
          </p:cNvSpPr>
          <p:nvPr>
            <p:ph type="title"/>
          </p:nvPr>
        </p:nvSpPr>
        <p:spPr>
          <a:xfrm>
            <a:off x="836679" y="723898"/>
            <a:ext cx="6002110" cy="1495425"/>
          </a:xfrm>
        </p:spPr>
        <p:txBody>
          <a:bodyPr vert="horz" lIns="91440" tIns="45720" rIns="91440" bIns="45720" rtlCol="0" anchor="ctr">
            <a:normAutofit/>
          </a:bodyPr>
          <a:lstStyle/>
          <a:p>
            <a:pPr algn="ctr"/>
            <a:r>
              <a:rPr lang="en-US" sz="4000" b="0" i="0" dirty="0" err="1">
                <a:effectLst/>
              </a:rPr>
              <a:t>Pyotr</a:t>
            </a:r>
            <a:r>
              <a:rPr lang="en-US" sz="4000" b="0" i="0" dirty="0">
                <a:effectLst/>
              </a:rPr>
              <a:t> Ilyich Tchaikovsky</a:t>
            </a:r>
            <a:br>
              <a:rPr lang="en-US" sz="4000" b="0" i="0" dirty="0">
                <a:effectLst/>
              </a:rPr>
            </a:br>
            <a:r>
              <a:rPr lang="en-US" sz="4000" b="0" i="0" dirty="0">
                <a:effectLst/>
              </a:rPr>
              <a:t>(1840-1893)</a:t>
            </a:r>
            <a:endParaRPr lang="en-US" sz="4000" dirty="0"/>
          </a:p>
        </p:txBody>
      </p:sp>
      <p:sp>
        <p:nvSpPr>
          <p:cNvPr id="4" name="Text Placeholder 3">
            <a:extLst>
              <a:ext uri="{FF2B5EF4-FFF2-40B4-BE49-F238E27FC236}">
                <a16:creationId xmlns:a16="http://schemas.microsoft.com/office/drawing/2014/main" id="{6E9D4425-0D85-4E81-B694-3CA41CFCC5BA}"/>
              </a:ext>
            </a:extLst>
          </p:cNvPr>
          <p:cNvSpPr>
            <a:spLocks noGrp="1"/>
          </p:cNvSpPr>
          <p:nvPr>
            <p:ph type="body" sz="half" idx="2"/>
          </p:nvPr>
        </p:nvSpPr>
        <p:spPr>
          <a:xfrm>
            <a:off x="836680" y="2405067"/>
            <a:ext cx="6002110" cy="3729034"/>
          </a:xfrm>
        </p:spPr>
        <p:txBody>
          <a:bodyPr vert="horz" lIns="91440" tIns="45720" rIns="91440" bIns="45720" rtlCol="0">
            <a:normAutofit fontScale="92500" lnSpcReduction="10000"/>
          </a:bodyPr>
          <a:lstStyle/>
          <a:p>
            <a:pPr indent="-228600">
              <a:buFont typeface="Arial" panose="020B0604020202020204" pitchFamily="34" charset="0"/>
              <a:buChar char="•"/>
            </a:pPr>
            <a:r>
              <a:rPr lang="en-US" sz="2000" dirty="0"/>
              <a:t>Romeo and Juliet was initially based on the true story of two 14</a:t>
            </a:r>
            <a:r>
              <a:rPr lang="en-US" sz="2000" baseline="30000" dirty="0"/>
              <a:t>th</a:t>
            </a:r>
            <a:r>
              <a:rPr lang="en-US" sz="2000" dirty="0"/>
              <a:t> century Veronese lovers.  Shakespeare apparently found the story in a 1562 poem by Arthur Brooke.  </a:t>
            </a:r>
          </a:p>
          <a:p>
            <a:pPr indent="-228600">
              <a:buFont typeface="Arial" panose="020B0604020202020204" pitchFamily="34" charset="0"/>
              <a:buChar char="•"/>
            </a:pPr>
            <a:r>
              <a:rPr lang="en-US" sz="2000" dirty="0"/>
              <a:t>Tchaikovsky’s </a:t>
            </a:r>
            <a:r>
              <a:rPr lang="en-US" sz="2000" i="1" dirty="0"/>
              <a:t>Romeo and Juliet: Fantasy Overture</a:t>
            </a:r>
            <a:r>
              <a:rPr lang="en-US" sz="2000" dirty="0"/>
              <a:t> (1869-1886) had a very difficult creation.  The young Tchaikovsky was guided and critiqued rather sternly by his older colleague </a:t>
            </a:r>
            <a:r>
              <a:rPr lang="en-US" sz="2000" dirty="0" err="1"/>
              <a:t>Mily</a:t>
            </a:r>
            <a:r>
              <a:rPr lang="en-US" sz="2000" dirty="0"/>
              <a:t> Balakirev, who was an influential figure in the emerging Russian nationalist music movement.</a:t>
            </a:r>
          </a:p>
          <a:p>
            <a:pPr indent="-228600">
              <a:buFont typeface="Arial" panose="020B0604020202020204" pitchFamily="34" charset="0"/>
              <a:buChar char="•"/>
            </a:pPr>
            <a:r>
              <a:rPr lang="en-US" sz="2000" dirty="0"/>
              <a:t>The initial work was entitled </a:t>
            </a:r>
            <a:r>
              <a:rPr lang="en-US" sz="2000" i="1" dirty="0" err="1"/>
              <a:t>Fatum</a:t>
            </a:r>
            <a:r>
              <a:rPr lang="en-US" sz="2000" dirty="0"/>
              <a:t>, but bears little resemblance to the work we now know. It underwent two sets of revisions.</a:t>
            </a:r>
          </a:p>
          <a:p>
            <a:pPr indent="-228600">
              <a:buFont typeface="Arial" panose="020B0604020202020204" pitchFamily="34" charset="0"/>
              <a:buChar char="•"/>
            </a:pPr>
            <a:r>
              <a:rPr lang="en-US" sz="2000" dirty="0"/>
              <a:t>Tchaikovsky did not provide a program for the work, leaving the creation of a program for each listener.</a:t>
            </a:r>
          </a:p>
        </p:txBody>
      </p:sp>
      <p:pic>
        <p:nvPicPr>
          <p:cNvPr id="2050" name="Picture 2" descr="Poprt Ilyich Tchaikovsky | 15 Facts | Russian Art + Culture">
            <a:extLst>
              <a:ext uri="{FF2B5EF4-FFF2-40B4-BE49-F238E27FC236}">
                <a16:creationId xmlns:a16="http://schemas.microsoft.com/office/drawing/2014/main" id="{EBF4BBD2-F7AA-4533-9B3E-64E0FE3AB59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983" r="415"/>
          <a:stretch/>
        </p:blipFill>
        <p:spPr bwMode="auto">
          <a:xfrm>
            <a:off x="7199440" y="10"/>
            <a:ext cx="4992560"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1546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96879-C748-4E28-A710-3349865B82EC}"/>
              </a:ext>
            </a:extLst>
          </p:cNvPr>
          <p:cNvSpPr>
            <a:spLocks noGrp="1"/>
          </p:cNvSpPr>
          <p:nvPr>
            <p:ph type="title"/>
          </p:nvPr>
        </p:nvSpPr>
        <p:spPr/>
        <p:txBody>
          <a:bodyPr/>
          <a:lstStyle/>
          <a:p>
            <a:pPr algn="ctr"/>
            <a:r>
              <a:rPr lang="en-US" dirty="0"/>
              <a:t>Romeo and Juliet</a:t>
            </a:r>
            <a:br>
              <a:rPr lang="en-US" dirty="0"/>
            </a:br>
            <a:r>
              <a:rPr lang="en-US" dirty="0"/>
              <a:t>Analysis</a:t>
            </a:r>
          </a:p>
        </p:txBody>
      </p:sp>
      <p:sp>
        <p:nvSpPr>
          <p:cNvPr id="3" name="Content Placeholder 2">
            <a:extLst>
              <a:ext uri="{FF2B5EF4-FFF2-40B4-BE49-F238E27FC236}">
                <a16:creationId xmlns:a16="http://schemas.microsoft.com/office/drawing/2014/main" id="{873ACA72-006A-43A7-8EE2-967625D724E3}"/>
              </a:ext>
            </a:extLst>
          </p:cNvPr>
          <p:cNvSpPr>
            <a:spLocks noGrp="1"/>
          </p:cNvSpPr>
          <p:nvPr>
            <p:ph idx="1"/>
          </p:nvPr>
        </p:nvSpPr>
        <p:spPr/>
        <p:txBody>
          <a:bodyPr>
            <a:normAutofit fontScale="85000" lnSpcReduction="20000"/>
          </a:bodyPr>
          <a:lstStyle/>
          <a:p>
            <a:r>
              <a:rPr lang="en-US" i="1" dirty="0"/>
              <a:t>Romeo and Juliet</a:t>
            </a:r>
            <a:r>
              <a:rPr lang="en-US" dirty="0"/>
              <a:t> shares many of the characteristics of earlier concert overtures, but is different in many respects as well.  Its overall length of ca. 20 minutes is about twice as long as typical overtures, and almost as long as some mature classical symphonies.  Consequently, it rarely functions as the opening of a concert.</a:t>
            </a:r>
          </a:p>
          <a:p>
            <a:r>
              <a:rPr lang="en-US" dirty="0"/>
              <a:t>Characterized by an unusually long slow introduction (ca. 5:00), an unusually extensive development section, and an equally extended coda (ca 4:30)</a:t>
            </a:r>
          </a:p>
          <a:p>
            <a:r>
              <a:rPr lang="en-US" dirty="0"/>
              <a:t>The introduction opens with the “Friar Laurence” theme, but contains hints of the all the material in the main section, both the “Montagues and Capulets” theme and the “Romeo and Juliet” theme.  Tchaikovsky did not give names to these themes.</a:t>
            </a:r>
          </a:p>
          <a:p>
            <a:r>
              <a:rPr lang="en-US" dirty="0"/>
              <a:t>In my view, the overture does not attempt to follow the narrative structure, but seeks to characterize the essence of the dramatic conflict.  The coda is perhaps the most distinctly narrative of any of the sections.</a:t>
            </a:r>
          </a:p>
        </p:txBody>
      </p:sp>
    </p:spTree>
    <p:extLst>
      <p:ext uri="{BB962C8B-B14F-4D97-AF65-F5344CB8AC3E}">
        <p14:creationId xmlns:p14="http://schemas.microsoft.com/office/powerpoint/2010/main" val="3026379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28173</TotalTime>
  <Words>1381</Words>
  <Application>Microsoft Office PowerPoint</Application>
  <PresentationFormat>Widescreen</PresentationFormat>
  <Paragraphs>71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inherit</vt:lpstr>
      <vt:lpstr>Open Sans</vt:lpstr>
      <vt:lpstr>Office Theme</vt:lpstr>
      <vt:lpstr>The Overture II</vt:lpstr>
      <vt:lpstr>A definition and some synonyms</vt:lpstr>
      <vt:lpstr>Sonata-Allegro Form, a Quick Review</vt:lpstr>
      <vt:lpstr>A description of the form</vt:lpstr>
      <vt:lpstr>PowerPoint Presentation</vt:lpstr>
      <vt:lpstr>Other types of Overtures</vt:lpstr>
      <vt:lpstr>Richard Wagner (1813-1883)</vt:lpstr>
      <vt:lpstr>Pyotr Ilyich Tchaikovsky (1840-1893)</vt:lpstr>
      <vt:lpstr>Romeo and Juliet Analysis</vt:lpstr>
      <vt:lpstr>George Whitefield Chadwick (1854-1931)</vt:lpstr>
      <vt:lpstr>Samuel Barber (1910-1981)</vt:lpstr>
      <vt:lpstr>Many 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Overture</dc:title>
  <dc:creator>Ronald Vernon</dc:creator>
  <cp:lastModifiedBy>Ronald Vernon</cp:lastModifiedBy>
  <cp:revision>25</cp:revision>
  <dcterms:created xsi:type="dcterms:W3CDTF">2021-03-18T16:27:59Z</dcterms:created>
  <dcterms:modified xsi:type="dcterms:W3CDTF">2021-05-06T20:48:20Z</dcterms:modified>
</cp:coreProperties>
</file>